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44" autoAdjust="0"/>
  </p:normalViewPr>
  <p:slideViewPr>
    <p:cSldViewPr>
      <p:cViewPr varScale="1">
        <p:scale>
          <a:sx n="104" d="100"/>
          <a:sy n="104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7B87DA-B2BB-47A7-8320-DB8BA0697582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C02BAD-3085-4E3A-9AD4-C08458D96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7486680" cy="142876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Галеева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И.Ш., зав. НМС ИМО УО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Программа смыслового чтения на уроках родной ( русской литературы)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85818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СХЕМА УРОВНЕЙ ГРАМОТНОСТИ ЧТЕНИЯ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85875"/>
          <a:ext cx="8021320" cy="4323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2500330"/>
                <a:gridCol w="290638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Первый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86599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один или более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независимый отрывок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явно выраженной в тексте информации по простому критерию.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Распознать главную идею  или авторские намерения в тексте, когда требуемая информация в нем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общеизвестна.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Установить простые связи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 информацией в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тексте и общими,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повседневными знаниями.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43008">
                <a:tc gridSpan="3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Сплошные тексты: определить основную идею текста, используя заголовки частей текста или выделяющие их обозначения, либо найти явно выраженную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информацию в короткой части текста.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Несплошные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тексты: найти отдельные части явно выраженной информации на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одной простой карте, которая включает в себя небольшой по объему текст в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несколько слов или фраз.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29"/>
          <a:ext cx="8229600" cy="580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3086112"/>
                <a:gridCol w="2743200"/>
              </a:tblGrid>
              <a:tr h="435056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Второй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2787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один или несколько отрывков информации.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Работать с противоречивой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информацией.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Определять главную мысль, понимать связи, формировать, применять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простые категории или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истолковывать значения в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ограниченной части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текста, когда информация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малоизвестна и требуется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сделать простые выводы.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Делать сравнения или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устанавливать связи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 текстом 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внешними знаниями либо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объяснять особенности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текста, основываясь на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собственном опыте 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отношениях.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07933">
                <a:tc grid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Сплошные тексты: найти, или интерпретировать, или обобщить информацию из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различных частей текста либо текстов с целью определить намерения автора, следуя логическим связям внутри части текста.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2742">
                <a:tc gridSpan="3"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Несплошные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тексты: продемонстрировать понимание явно выраженной структуры визуального изображения информации, либо объединить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небольшие части информации из графика или таблицы.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28"/>
          <a:ext cx="822960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2571768"/>
                <a:gridCol w="3328982"/>
              </a:tblGrid>
              <a:tr h="8368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Третий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387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и в некоторых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случаях распознать связи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 отрывками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Работать с известной, но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противоречивой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информацией.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Объединить несколько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частей текста для того,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чтобы определить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главную мысль, объяснить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связи и истолковать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значения слов и смысл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фраз. </a:t>
                      </a:r>
                    </a:p>
                    <a:p>
                      <a:pPr algn="l"/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Делать сравнения или устанавливать связи, давать объяснения или оценивать особенности текста. Демонстрировать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точное понимание текста в связи с известными,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знаниями,противопоставлять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классифицировать части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77295">
                <a:tc gridSpan="3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Сплошные тексты: найти, интерпретировать или оценивать информацию, используя особенности организации текста, если они имеются, следуя явно или неявно выраженным логическим связям.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4107">
                <a:tc gridSpan="3"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Несплошные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тексты: рассмотреть информацию, данную в нескольких различных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формах, в их взаимосвязи и сделать на этой основе вывод.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1414"/>
          <a:ext cx="8329641" cy="640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16534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Четвёртый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4171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и установить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Возможную последовательность или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комбинацию отрывков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глубоко скрытой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информации, каждая часть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которой может отвечать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Множественным критериям в тексте с неизвестным контекстом или формой. Сделать  вывод о том, какая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в тексте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необходима  для выполнения задания.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Использовать глубокие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идеи, заложенные в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тексте, для понимания 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применения категорий в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незнакомом контексте.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Истолковывать разделы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текста, беря в расчёт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 текста в целом.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Работать с идеями,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которые противоречат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ожиданиям и сформированы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негативном контексте.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Использовать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академические 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общеизвестные знания для выдвижения гипотез или критической оценки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текста.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Демонстрировать точное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 длинных 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сложных текстов.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20977">
                <a:tc gridSpan="3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Сплошные тексты: следуя лингвистическим или тематическим связям различных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частей текста; найти, интерпретировать или оценивать неявно выраженную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информацию либо сделать выводы философского характера.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Несплошные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тексты: найти отдельные части информации и сравнить или обобщить их.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4195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79516"/>
          <a:ext cx="8229600" cy="588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9590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Пятый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59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информацией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Интерпретация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Рефлексия и оценка </a:t>
                      </a:r>
                      <a:endParaRPr lang="ru-RU" dirty="0"/>
                    </a:p>
                  </a:txBody>
                  <a:tcPr/>
                </a:tc>
              </a:tr>
              <a:tr h="398642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и установить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последовательность или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комбинацию фрагментов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текста глубоко скрытой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информации, часть которой может быть  задана вне основного текста.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Сделать вывод о том,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какая информация в тексте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Необходима для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выполнения задания.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Работать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правдоподобной и/или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достаточно объемной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информацией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Истолковать знания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нюансов языка либо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продемонстрировать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 понимание текста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всех его деталей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Критически оценивать или выдвигать гипотезы на основе специальных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знаний. Работать с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понятиями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которые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противоположны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ожиданиям, основываясь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глубоком понимании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длинных или сложных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текстов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21391">
                <a:tc gridSpan="3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Сплошные тексты: выявить связь отдельных частей тек ста с темой или основной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мыслью, работая с противоречивыми текстами, структура изложения которых не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очевидна или явно не обозначе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4857760"/>
          <a:ext cx="821537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128588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Несплошные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тексты: установить характер связи частей информации, которая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представлена в виде графиков, таблиц, диаграмм и пр., и может быть длинной и детализированной, иногда используя информацию, внешнюю по отношению к основной. Читатель должен обнаружить, что для полного понимания данного текста требуется использовать различные элементы этого же текста, например, сноски.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Мониторинг читательской грамотности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000109"/>
          <a:ext cx="8229600" cy="5069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5972188"/>
              </a:tblGrid>
              <a:tr h="7968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самых простых заданий: нахождение в текс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 самой простой информации, заданной в явном виде, определение основной  темы или идеи текста.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602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Нахождение информации, сформулированной в явном виде, способность делать простой вывод на основе прочитанного, выявлять смысл основных частей текста, высказывать свою точку зрения, обосновав её фрагментами из текста.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435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Обобщение информации, соотнесение текста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 своим жизненным опытом, понимание информации, заданной в неявном виде.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80273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Комплексные задания к текстам, критический анализ текста.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258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 текста: нахождение информации; интерпретация и рефлексия на содержание текста, его форму и их оценка.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Инструментарий для учителя – таксономия </a:t>
            </a:r>
            <a:r>
              <a:rPr lang="ru-RU" sz="2800" b="1" dirty="0" err="1" smtClean="0"/>
              <a:t>Б.Блума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b="1" dirty="0"/>
              <a:t>1 уровень </a:t>
            </a:r>
            <a:r>
              <a:rPr lang="ru-RU" sz="1600" dirty="0"/>
              <a:t>предполагает воспроизведение пройденного материала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(</a:t>
            </a:r>
            <a:r>
              <a:rPr lang="ru-RU" sz="1600" dirty="0"/>
              <a:t>учитель формулирует задания с использованием глаголов: дать определение, повторить, перечислить, вспомнить, назвать</a:t>
            </a:r>
            <a:r>
              <a:rPr lang="ru-RU" sz="1600" dirty="0" smtClean="0"/>
              <a:t>).</a:t>
            </a:r>
          </a:p>
          <a:p>
            <a:pPr>
              <a:buNone/>
            </a:pPr>
            <a:r>
              <a:rPr lang="ru-RU" sz="1600" b="1" dirty="0" smtClean="0"/>
              <a:t>2 </a:t>
            </a:r>
            <a:r>
              <a:rPr lang="ru-RU" sz="1600" b="1" dirty="0"/>
              <a:t>уровень </a:t>
            </a:r>
            <a:r>
              <a:rPr lang="ru-RU" sz="1600" dirty="0"/>
              <a:t>–это умение передать новую информацию своим словами, высказать предположение о дальнейшем ходе событий (в формулировании задач должны быть использованы глаголы: обсудить, описать, переформулировать, объяснить</a:t>
            </a:r>
            <a:r>
              <a:rPr lang="ru-RU" sz="1600" dirty="0" smtClean="0"/>
              <a:t>).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b="1" dirty="0"/>
              <a:t>3 уровень </a:t>
            </a:r>
            <a:r>
              <a:rPr lang="ru-RU" sz="1600" dirty="0"/>
              <a:t>демонстрирует умение использования изученного  материала в </a:t>
            </a:r>
            <a:r>
              <a:rPr lang="ru-RU" sz="1600" dirty="0" err="1"/>
              <a:t>конкретныхусловиях</a:t>
            </a:r>
            <a:r>
              <a:rPr lang="ru-RU" sz="1600" dirty="0"/>
              <a:t> и новых ситуациях (интерпретировать, использовать, применить, инсценировать, проиллюстрировать, разработать</a:t>
            </a:r>
            <a:r>
              <a:rPr lang="ru-RU" sz="1600" dirty="0" smtClean="0"/>
              <a:t>).</a:t>
            </a:r>
          </a:p>
          <a:p>
            <a:pPr>
              <a:buNone/>
            </a:pPr>
            <a:r>
              <a:rPr lang="ru-RU" sz="1600" b="1" dirty="0" smtClean="0"/>
              <a:t>4 </a:t>
            </a:r>
            <a:r>
              <a:rPr lang="ru-RU" sz="1600" b="1" dirty="0"/>
              <a:t>уровень </a:t>
            </a:r>
            <a:r>
              <a:rPr lang="ru-RU" sz="1600" dirty="0"/>
              <a:t>выявляет умение распознать, соотнести, выделить частности – </a:t>
            </a:r>
            <a:r>
              <a:rPr lang="ru-RU" sz="1600" dirty="0" err="1"/>
              <a:t>здесьзадания</a:t>
            </a:r>
            <a:r>
              <a:rPr lang="ru-RU" sz="1600" dirty="0"/>
              <a:t> звучат по-другому: различить, оценить, проанализировать, проверить, сопоставить, обследовать и т.д. 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5 </a:t>
            </a:r>
            <a:r>
              <a:rPr lang="ru-RU" sz="1600" b="1" dirty="0"/>
              <a:t>уровень </a:t>
            </a:r>
            <a:r>
              <a:rPr lang="ru-RU" sz="1600" dirty="0"/>
              <a:t>– умение комбинировать элементы, чтобы получить целое (глаголы для формулирования </a:t>
            </a:r>
            <a:r>
              <a:rPr lang="ru-RU" sz="1600" dirty="0" err="1"/>
              <a:t>заданий:предположить</a:t>
            </a:r>
            <a:r>
              <a:rPr lang="ru-RU" sz="1600" dirty="0"/>
              <a:t>, </a:t>
            </a:r>
            <a:r>
              <a:rPr lang="ru-RU" sz="1600" dirty="0" err="1"/>
              <a:t>разработать,систематизировать</a:t>
            </a:r>
            <a:r>
              <a:rPr lang="ru-RU" sz="1600" dirty="0"/>
              <a:t>, организовать, подготовить и т.д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b="1" dirty="0"/>
              <a:t>6 уровень </a:t>
            </a:r>
            <a:r>
              <a:rPr lang="ru-RU" sz="1600" dirty="0"/>
              <a:t>– умение оценивать, переосмысливать, создавать своё на основе полученной информации (учитель формулирует задания с использованием </a:t>
            </a:r>
            <a:r>
              <a:rPr lang="ru-RU" sz="1600" dirty="0" err="1"/>
              <a:t>глаголов:оценить</a:t>
            </a:r>
            <a:r>
              <a:rPr lang="ru-RU" sz="1600" dirty="0"/>
              <a:t>, сравнить, сделать вывод, объяснить, </a:t>
            </a:r>
            <a:r>
              <a:rPr lang="ru-RU" sz="1600" dirty="0" err="1"/>
              <a:t>обосновать,подытожить</a:t>
            </a:r>
            <a:r>
              <a:rPr lang="ru-RU" sz="1600" dirty="0"/>
              <a:t>), причём задания на знание, понимание и применение позволяют говорить о низком </a:t>
            </a:r>
            <a:r>
              <a:rPr lang="ru-RU" sz="1600" dirty="0" err="1"/>
              <a:t>уровнесфор­ми­рованности</a:t>
            </a:r>
            <a:r>
              <a:rPr lang="ru-RU" sz="1600" dirty="0"/>
              <a:t> мышления, а задания на анализ, синтез и оценку направлены на выявление  высокого уровня мышления.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Технология «</a:t>
            </a:r>
            <a:r>
              <a:rPr lang="ru-RU" sz="2800" b="1" dirty="0" err="1" smtClean="0"/>
              <a:t>Стратегиальный</a:t>
            </a:r>
            <a:r>
              <a:rPr lang="ru-RU" sz="2800" b="1" dirty="0" smtClean="0"/>
              <a:t> подход к обучению чтению» </a:t>
            </a:r>
            <a:r>
              <a:rPr lang="ru-RU" sz="2800" b="1" dirty="0" err="1" smtClean="0"/>
              <a:t>Н.Н.Сметанниковой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 наиболее распространённым стратегиям относятся: «Мозговой штурм», «Глоссарий»,</a:t>
            </a:r>
          </a:p>
          <a:p>
            <a:r>
              <a:rPr lang="ru-RU" sz="1800" dirty="0" smtClean="0"/>
              <a:t>«Ориентиры предвосхищения содержания текста», «Вопросы для припоминания», «Рассечение вопроса»,»Предваряющие </a:t>
            </a:r>
            <a:r>
              <a:rPr lang="ru-RU" sz="1800" dirty="0" smtClean="0"/>
              <a:t>вопросы</a:t>
            </a:r>
            <a:r>
              <a:rPr lang="ru-RU" sz="1800" dirty="0" smtClean="0"/>
              <a:t>»,»Иллюстрации содержания», «Батареи вопросов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Стратегия сжатия текста (G-S-R) Работа с таблицей З-Х-У и ее </a:t>
            </a:r>
            <a:r>
              <a:rPr lang="ru-RU" sz="1800" dirty="0" smtClean="0"/>
              <a:t>модификацией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Стратегия INSERT </a:t>
            </a:r>
            <a:endParaRPr lang="ru-RU" sz="1800" dirty="0" smtClean="0"/>
          </a:p>
          <a:p>
            <a:r>
              <a:rPr lang="ru-RU" sz="1800" dirty="0" err="1" smtClean="0"/>
              <a:t>Граф-схемы</a:t>
            </a:r>
            <a:r>
              <a:rPr lang="ru-RU" sz="1800" dirty="0" smtClean="0"/>
              <a:t> </a:t>
            </a:r>
            <a:r>
              <a:rPr lang="ru-RU" sz="1800" dirty="0" smtClean="0"/>
              <a:t>разных типов текстов </a:t>
            </a:r>
            <a:endParaRPr lang="ru-RU" sz="1800" dirty="0" smtClean="0"/>
          </a:p>
          <a:p>
            <a:r>
              <a:rPr lang="ru-RU" sz="1800" dirty="0" smtClean="0"/>
              <a:t>Чтение </a:t>
            </a:r>
            <a:r>
              <a:rPr lang="ru-RU" sz="1800" dirty="0" smtClean="0"/>
              <a:t>с вопросами </a:t>
            </a:r>
            <a:endParaRPr lang="ru-RU" sz="1800" dirty="0" smtClean="0"/>
          </a:p>
          <a:p>
            <a:r>
              <a:rPr lang="ru-RU" sz="1800" dirty="0" smtClean="0"/>
              <a:t>Чтение </a:t>
            </a:r>
            <a:r>
              <a:rPr lang="ru-RU" sz="1800" dirty="0" smtClean="0"/>
              <a:t>с ведением </a:t>
            </a:r>
            <a:r>
              <a:rPr lang="ru-RU" sz="1800" dirty="0" smtClean="0"/>
              <a:t>записей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Понятие и его </a:t>
            </a:r>
            <a:r>
              <a:rPr lang="ru-RU" sz="1800" dirty="0" smtClean="0"/>
              <a:t>определение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Стратегия «Где ответ?» (Q-A-R)....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000" dirty="0"/>
              <a:t>Современное общество является информационным </a:t>
            </a:r>
            <a:r>
              <a:rPr lang="ru-RU" sz="2000" dirty="0" smtClean="0"/>
              <a:t>обществом </a:t>
            </a:r>
            <a:r>
              <a:rPr lang="ru-RU" sz="2000" dirty="0"/>
              <a:t>и очень важно </a:t>
            </a:r>
            <a:r>
              <a:rPr lang="ru-RU" sz="2000" dirty="0" smtClean="0"/>
              <a:t>научить </a:t>
            </a:r>
            <a:r>
              <a:rPr lang="ru-RU" sz="2000" dirty="0"/>
              <a:t>школьников критически воспринимать поступаю</a:t>
            </a:r>
          </a:p>
          <a:p>
            <a:pPr algn="just">
              <a:buNone/>
            </a:pPr>
            <a:r>
              <a:rPr lang="ru-RU" sz="2000" dirty="0" smtClean="0"/>
              <a:t>      </a:t>
            </a:r>
            <a:r>
              <a:rPr lang="ru-RU" sz="2000" dirty="0" err="1" smtClean="0"/>
              <a:t>щую</a:t>
            </a:r>
            <a:r>
              <a:rPr lang="ru-RU" sz="2000" dirty="0" smtClean="0"/>
              <a:t> </a:t>
            </a:r>
            <a:r>
              <a:rPr lang="ru-RU" sz="2000" dirty="0"/>
              <a:t>к ним информацию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Единицей информации является текст – по сути, </a:t>
            </a:r>
            <a:r>
              <a:rPr lang="ru-RU" sz="2000" dirty="0" smtClean="0"/>
              <a:t>законченное</a:t>
            </a:r>
            <a:r>
              <a:rPr lang="ru-RU" sz="2000" dirty="0"/>
              <a:t>, устное, письменное, </a:t>
            </a:r>
            <a:r>
              <a:rPr lang="ru-RU" sz="2000" dirty="0" smtClean="0"/>
              <a:t>мысленное </a:t>
            </a:r>
            <a:r>
              <a:rPr lang="ru-RU" sz="2000" dirty="0"/>
              <a:t>высказывание. </a:t>
            </a:r>
            <a:endParaRPr lang="ru-RU" sz="2000" dirty="0" smtClean="0"/>
          </a:p>
          <a:p>
            <a:r>
              <a:rPr lang="ru-RU" sz="2000" dirty="0" smtClean="0"/>
              <a:t>Умение </a:t>
            </a:r>
            <a:r>
              <a:rPr lang="ru-RU" sz="2000" dirty="0"/>
              <a:t>грамотно работать с </a:t>
            </a:r>
            <a:r>
              <a:rPr lang="ru-RU" sz="2000" dirty="0" smtClean="0"/>
              <a:t>текстом </a:t>
            </a:r>
            <a:r>
              <a:rPr lang="ru-RU" sz="2000" dirty="0"/>
              <a:t>является одним из </a:t>
            </a:r>
            <a:r>
              <a:rPr lang="ru-RU" sz="2000" dirty="0" smtClean="0"/>
              <a:t>основополагающих </a:t>
            </a:r>
            <a:r>
              <a:rPr lang="ru-RU" sz="2000" dirty="0"/>
              <a:t>умений для человека.</a:t>
            </a:r>
          </a:p>
          <a:p>
            <a:r>
              <a:rPr lang="ru-RU" sz="2000" dirty="0"/>
              <a:t>Развитие </a:t>
            </a:r>
            <a:r>
              <a:rPr lang="ru-RU" sz="2000" dirty="0" smtClean="0"/>
              <a:t>культуры </a:t>
            </a:r>
            <a:r>
              <a:rPr lang="ru-RU" sz="2000" dirty="0"/>
              <a:t>чтения находится в </a:t>
            </a:r>
            <a:r>
              <a:rPr lang="ru-RU" sz="2000" dirty="0" smtClean="0"/>
              <a:t>числе </a:t>
            </a:r>
            <a:r>
              <a:rPr lang="ru-RU" sz="2000" dirty="0"/>
              <a:t>приоритетных направлений реализации </a:t>
            </a:r>
            <a:r>
              <a:rPr lang="ru-RU" sz="2000" dirty="0" smtClean="0"/>
              <a:t>стандартов </a:t>
            </a:r>
            <a:r>
              <a:rPr lang="ru-RU" sz="2000" dirty="0"/>
              <a:t>нового поколения. </a:t>
            </a:r>
          </a:p>
          <a:p>
            <a:pPr algn="just">
              <a:buNone/>
            </a:pP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Междисциплинарная </a:t>
            </a:r>
            <a:r>
              <a:rPr lang="ru-RU" sz="2200" b="1" dirty="0" smtClean="0">
                <a:solidFill>
                  <a:schemeClr val="tx1"/>
                </a:solidFill>
              </a:rPr>
              <a:t>программа «Основы смыслового чтения и работа с текстом»  - обязательный компонент основной       образовательной программы школы.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Междисциплинарная </a:t>
            </a:r>
            <a:r>
              <a:rPr lang="ru-RU" sz="2000" b="1" dirty="0"/>
              <a:t>программа должна обеспечить </a:t>
            </a:r>
            <a:r>
              <a:rPr lang="ru-RU" sz="2000" b="1" dirty="0" smtClean="0"/>
              <a:t>формирование </a:t>
            </a:r>
            <a:endParaRPr lang="ru-RU" sz="2000" b="1" dirty="0"/>
          </a:p>
          <a:p>
            <a:pPr>
              <a:buNone/>
            </a:pPr>
            <a:r>
              <a:rPr lang="ru-RU" sz="2000" b="1" dirty="0" smtClean="0"/>
              <a:t>       смыслового </a:t>
            </a:r>
            <a:r>
              <a:rPr lang="ru-RU" sz="2000" b="1" dirty="0"/>
              <a:t>чтения на содержании учебного. Данная </a:t>
            </a:r>
            <a:r>
              <a:rPr lang="ru-RU" sz="2000" b="1" dirty="0" smtClean="0"/>
              <a:t>программа </a:t>
            </a:r>
            <a:r>
              <a:rPr lang="ru-RU" sz="2000" b="1" dirty="0"/>
              <a:t>дает возможность </a:t>
            </a:r>
            <a:r>
              <a:rPr lang="ru-RU" sz="2000" b="1" dirty="0" smtClean="0"/>
              <a:t>формировать </a:t>
            </a:r>
            <a:r>
              <a:rPr lang="ru-RU" sz="2000" b="1" dirty="0"/>
              <a:t>все группы УУД. </a:t>
            </a:r>
          </a:p>
          <a:p>
            <a:r>
              <a:rPr lang="ru-RU" sz="2000" dirty="0" smtClean="0"/>
              <a:t>      </a:t>
            </a:r>
            <a:r>
              <a:rPr lang="ru-RU" sz="2000" dirty="0"/>
              <a:t>Цель </a:t>
            </a:r>
            <a:r>
              <a:rPr lang="ru-RU" sz="2000" dirty="0" smtClean="0"/>
              <a:t>программы: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>    -  формирование </a:t>
            </a:r>
            <a:r>
              <a:rPr lang="ru-RU" sz="2000" dirty="0"/>
              <a:t>навыков смыслового чтения и работы с </a:t>
            </a:r>
            <a:r>
              <a:rPr lang="ru-RU" sz="2000" dirty="0" smtClean="0"/>
              <a:t>содержащейся </a:t>
            </a:r>
            <a:r>
              <a:rPr lang="ru-RU" sz="2000" dirty="0"/>
              <a:t>в текстах </a:t>
            </a:r>
            <a:r>
              <a:rPr lang="ru-RU" sz="2000" dirty="0" smtClean="0"/>
              <a:t>информацией</a:t>
            </a:r>
            <a:r>
              <a:rPr lang="ru-RU" sz="2000" dirty="0"/>
              <a:t>; развитие личностных и </a:t>
            </a:r>
            <a:r>
              <a:rPr lang="ru-RU" sz="2000" dirty="0" smtClean="0"/>
              <a:t>ценностно-смысловых </a:t>
            </a:r>
            <a:r>
              <a:rPr lang="ru-RU" sz="2000" dirty="0"/>
              <a:t>компетенций через </a:t>
            </a:r>
            <a:r>
              <a:rPr lang="ru-RU" sz="2000" dirty="0" smtClean="0"/>
              <a:t>работу </a:t>
            </a:r>
            <a:r>
              <a:rPr lang="ru-RU" sz="2000" dirty="0"/>
              <a:t>над смыслом текста; вызов интереса к </a:t>
            </a:r>
            <a:r>
              <a:rPr lang="ru-RU" sz="2000" dirty="0" smtClean="0"/>
              <a:t>языковым </a:t>
            </a:r>
            <a:r>
              <a:rPr lang="ru-RU" sz="2000" dirty="0"/>
              <a:t>средствам, которые </a:t>
            </a:r>
            <a:r>
              <a:rPr lang="ru-RU" sz="2000" dirty="0" smtClean="0"/>
              <a:t>используются </a:t>
            </a:r>
            <a:r>
              <a:rPr lang="ru-RU" sz="2000" dirty="0"/>
              <a:t>авторами, чтобы усилить действенность </a:t>
            </a:r>
            <a:r>
              <a:rPr lang="ru-RU" sz="2000" dirty="0" smtClean="0"/>
              <a:t>высказывания</a:t>
            </a:r>
            <a:r>
              <a:rPr lang="ru-RU" sz="2000" dirty="0"/>
              <a:t>, </a:t>
            </a:r>
            <a:r>
              <a:rPr lang="ru-RU" sz="2000" dirty="0" smtClean="0"/>
              <a:t>помочь ученикам </a:t>
            </a:r>
            <a:r>
              <a:rPr lang="ru-RU" sz="2000" dirty="0"/>
              <a:t>овладеть ими на практике. </a:t>
            </a:r>
          </a:p>
          <a:p>
            <a:r>
              <a:rPr lang="ru-RU" sz="2000" dirty="0"/>
              <a:t>Задачи: </a:t>
            </a:r>
          </a:p>
          <a:p>
            <a:r>
              <a:rPr lang="ru-RU" sz="2000" dirty="0"/>
              <a:t>1. Научить осознанному чтению литературных, </a:t>
            </a:r>
            <a:r>
              <a:rPr lang="ru-RU" sz="2000" dirty="0" smtClean="0"/>
              <a:t>учебных , научно-познавательных </a:t>
            </a:r>
            <a:r>
              <a:rPr lang="ru-RU" sz="2000" dirty="0"/>
              <a:t>текстов и инструкций, </a:t>
            </a:r>
            <a:r>
              <a:rPr lang="ru-RU" sz="2000" dirty="0" smtClean="0"/>
              <a:t>соответствующих </a:t>
            </a:r>
            <a:r>
              <a:rPr lang="ru-RU" sz="2000" dirty="0"/>
              <a:t>возрасту. </a:t>
            </a:r>
          </a:p>
          <a:p>
            <a:r>
              <a:rPr lang="ru-RU" sz="2000" dirty="0"/>
              <a:t>2. Сформировать элементарные навыки чтения </a:t>
            </a:r>
            <a:r>
              <a:rPr lang="ru-RU" sz="2000" dirty="0" smtClean="0"/>
              <a:t>информации</a:t>
            </a:r>
            <a:r>
              <a:rPr lang="ru-RU" sz="2000" dirty="0"/>
              <a:t>, представленной в </a:t>
            </a:r>
          </a:p>
          <a:p>
            <a:r>
              <a:rPr lang="ru-RU" sz="2000" dirty="0"/>
              <a:t>наглядно-символической форме. </a:t>
            </a:r>
          </a:p>
          <a:p>
            <a:r>
              <a:rPr lang="ru-RU" sz="2000" dirty="0"/>
              <a:t>3. Обучить навыкам работы с текстами, содержащими </a:t>
            </a:r>
            <a:r>
              <a:rPr lang="ru-RU" sz="2000" dirty="0" smtClean="0"/>
              <a:t>рисунки</a:t>
            </a:r>
            <a:r>
              <a:rPr lang="ru-RU" sz="2000" dirty="0"/>
              <a:t>, таблицы, </a:t>
            </a:r>
          </a:p>
          <a:p>
            <a:r>
              <a:rPr lang="ru-RU" sz="2000" dirty="0"/>
              <a:t>диаграммы, схемы. </a:t>
            </a:r>
          </a:p>
          <a:p>
            <a:r>
              <a:rPr lang="ru-RU" sz="2000" dirty="0"/>
              <a:t>4. Создать условия для овладения системой </a:t>
            </a:r>
            <a:r>
              <a:rPr lang="ru-RU" sz="2000" dirty="0" smtClean="0"/>
              <a:t>познавательных</a:t>
            </a:r>
            <a:r>
              <a:rPr lang="ru-RU" sz="2000" dirty="0"/>
              <a:t>, регулятивных и </a:t>
            </a:r>
          </a:p>
          <a:p>
            <a:r>
              <a:rPr lang="ru-RU" sz="2000" dirty="0"/>
              <a:t>коммуникативных учебных действий. </a:t>
            </a:r>
          </a:p>
          <a:p>
            <a:pPr algn="just">
              <a:buNone/>
            </a:pP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Ключевые понятия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Познавательные универсальные учебные действия</a:t>
            </a:r>
            <a:r>
              <a:rPr lang="ru-RU" sz="1400" dirty="0" smtClean="0"/>
              <a:t>:</a:t>
            </a:r>
            <a:endParaRPr lang="ru-RU" sz="1400" dirty="0"/>
          </a:p>
          <a:p>
            <a:pPr>
              <a:lnSpc>
                <a:spcPct val="120000"/>
              </a:lnSpc>
              <a:buNone/>
            </a:pPr>
            <a:r>
              <a:rPr lang="ru-RU" sz="1400" b="1" i="1" dirty="0" smtClean="0"/>
              <a:t>      </a:t>
            </a:r>
            <a:r>
              <a:rPr lang="ru-RU" sz="1400" b="1" i="1" dirty="0" smtClean="0"/>
              <a:t>-   </a:t>
            </a:r>
            <a:r>
              <a:rPr lang="ru-RU" sz="1400" b="1" i="1" dirty="0" smtClean="0"/>
              <a:t>понимание</a:t>
            </a:r>
            <a:r>
              <a:rPr lang="ru-RU" sz="1400" b="1" i="1" dirty="0"/>
              <a:t>, </a:t>
            </a:r>
          </a:p>
          <a:p>
            <a:pPr>
              <a:lnSpc>
                <a:spcPct val="120000"/>
              </a:lnSpc>
              <a:buNone/>
            </a:pPr>
            <a:r>
              <a:rPr lang="ru-RU" sz="1400" b="1" i="1" dirty="0" smtClean="0"/>
              <a:t>     </a:t>
            </a:r>
            <a:r>
              <a:rPr lang="ru-RU" sz="1400" b="1" i="1" dirty="0" smtClean="0"/>
              <a:t>-   </a:t>
            </a:r>
            <a:r>
              <a:rPr lang="ru-RU" sz="1400" b="1" i="1" dirty="0" smtClean="0"/>
              <a:t>теоретическое </a:t>
            </a:r>
            <a:r>
              <a:rPr lang="ru-RU" sz="1400" b="1" i="1" dirty="0"/>
              <a:t>исследование, </a:t>
            </a:r>
          </a:p>
          <a:p>
            <a:pPr>
              <a:lnSpc>
                <a:spcPct val="120000"/>
              </a:lnSpc>
              <a:buNone/>
            </a:pPr>
            <a:r>
              <a:rPr lang="ru-RU" sz="1400" b="1" i="1" dirty="0" smtClean="0"/>
              <a:t>       </a:t>
            </a:r>
            <a:r>
              <a:rPr lang="ru-RU" sz="1400" b="1" i="1" dirty="0" smtClean="0"/>
              <a:t>-  </a:t>
            </a:r>
            <a:r>
              <a:rPr lang="ru-RU" sz="1400" b="1" i="1" dirty="0" smtClean="0"/>
              <a:t>сравнение</a:t>
            </a:r>
            <a:r>
              <a:rPr lang="ru-RU" sz="1400" b="1" i="1" dirty="0"/>
              <a:t>. </a:t>
            </a:r>
          </a:p>
          <a:p>
            <a:pPr>
              <a:buNone/>
            </a:pPr>
            <a:r>
              <a:rPr lang="ru-RU" sz="1600" b="1" dirty="0" smtClean="0"/>
              <a:t>      Регулятивные универсальные учебные действия: </a:t>
            </a:r>
            <a:endParaRPr lang="ru-RU" sz="1600" b="1" dirty="0"/>
          </a:p>
          <a:p>
            <a:pPr>
              <a:buNone/>
            </a:pPr>
            <a:r>
              <a:rPr lang="ru-RU" sz="1400" b="1" dirty="0" smtClean="0"/>
              <a:t>       -  </a:t>
            </a:r>
            <a:r>
              <a:rPr lang="ru-RU" sz="1400" b="1" i="1" dirty="0" err="1" smtClean="0"/>
              <a:t>целеполагание</a:t>
            </a:r>
            <a:r>
              <a:rPr lang="ru-RU" sz="1400" b="1" i="1" dirty="0"/>
              <a:t>, </a:t>
            </a:r>
          </a:p>
          <a:p>
            <a:pPr>
              <a:buNone/>
            </a:pPr>
            <a:r>
              <a:rPr lang="ru-RU" sz="1400" b="1" i="1" dirty="0" smtClean="0"/>
              <a:t>       -  </a:t>
            </a:r>
            <a:r>
              <a:rPr lang="ru-RU" sz="1400" b="1" i="1" dirty="0" smtClean="0"/>
              <a:t>оценивание</a:t>
            </a:r>
            <a:r>
              <a:rPr lang="ru-RU" sz="1400" b="1" i="1" dirty="0"/>
              <a:t>, </a:t>
            </a:r>
          </a:p>
          <a:p>
            <a:pPr>
              <a:buNone/>
            </a:pPr>
            <a:r>
              <a:rPr lang="ru-RU" sz="1400" b="1" i="1" dirty="0" smtClean="0"/>
              <a:t> </a:t>
            </a:r>
            <a:r>
              <a:rPr lang="ru-RU" sz="1400" b="1" i="1" dirty="0" smtClean="0"/>
              <a:t>     -   </a:t>
            </a:r>
            <a:r>
              <a:rPr lang="ru-RU" sz="1400" b="1" i="1" dirty="0" smtClean="0"/>
              <a:t>рефлексия</a:t>
            </a:r>
            <a:r>
              <a:rPr lang="ru-RU" sz="1400" b="1" i="1" dirty="0"/>
              <a:t>. </a:t>
            </a:r>
            <a:endParaRPr lang="ru-RU" sz="1400" b="1" i="1" dirty="0" smtClean="0"/>
          </a:p>
          <a:p>
            <a:pPr>
              <a:buNone/>
            </a:pPr>
            <a:endParaRPr lang="ru-RU" sz="1400" dirty="0"/>
          </a:p>
          <a:p>
            <a:pPr>
              <a:buNone/>
            </a:pPr>
            <a:r>
              <a:rPr lang="ru-RU" sz="1600" b="1" dirty="0" smtClean="0"/>
              <a:t>     </a:t>
            </a:r>
            <a:r>
              <a:rPr lang="ru-RU" sz="1600" b="1" dirty="0" smtClean="0"/>
              <a:t> Коммуникативные универсальные </a:t>
            </a:r>
            <a:r>
              <a:rPr lang="ru-RU" sz="1600" b="1" dirty="0"/>
              <a:t>учебных </a:t>
            </a:r>
            <a:r>
              <a:rPr lang="ru-RU" sz="1600" b="1" dirty="0" smtClean="0"/>
              <a:t>действия: </a:t>
            </a:r>
            <a:endParaRPr lang="ru-RU" sz="1600" b="1" dirty="0"/>
          </a:p>
          <a:p>
            <a:pPr>
              <a:buNone/>
            </a:pPr>
            <a:r>
              <a:rPr lang="ru-RU" sz="1400" b="1" i="1" dirty="0" smtClean="0"/>
              <a:t>     -  </a:t>
            </a:r>
            <a:r>
              <a:rPr lang="ru-RU" sz="1400" b="1" i="1" dirty="0" smtClean="0"/>
              <a:t>передача </a:t>
            </a:r>
            <a:r>
              <a:rPr lang="ru-RU" sz="1400" b="1" i="1" dirty="0"/>
              <a:t>информации, </a:t>
            </a:r>
          </a:p>
          <a:p>
            <a:pPr>
              <a:buNone/>
            </a:pPr>
            <a:r>
              <a:rPr lang="ru-RU" sz="1400" b="1" i="1" dirty="0" smtClean="0"/>
              <a:t>       -предметное </a:t>
            </a:r>
            <a:r>
              <a:rPr lang="ru-RU" sz="1400" b="1" i="1" dirty="0"/>
              <a:t>содержание, </a:t>
            </a:r>
          </a:p>
          <a:p>
            <a:pPr>
              <a:buNone/>
            </a:pPr>
            <a:r>
              <a:rPr lang="ru-RU" sz="1400" b="1" i="1" dirty="0" smtClean="0"/>
              <a:t>      - </a:t>
            </a:r>
            <a:r>
              <a:rPr lang="ru-RU" sz="1400" b="1" i="1" dirty="0" smtClean="0"/>
              <a:t>учет </a:t>
            </a:r>
            <a:r>
              <a:rPr lang="ru-RU" sz="1400" b="1" i="1" dirty="0"/>
              <a:t>позиции партнера. </a:t>
            </a:r>
          </a:p>
          <a:p>
            <a:pPr>
              <a:buNone/>
            </a:pPr>
            <a:r>
              <a:rPr lang="ru-RU" sz="1400" b="1" i="1" dirty="0" smtClean="0"/>
              <a:t>    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Планируемые результаты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/>
              <a:t>Предметные результаты </a:t>
            </a:r>
            <a:r>
              <a:rPr lang="ru-RU" sz="2400" b="1" dirty="0" smtClean="0"/>
              <a:t>обучения</a:t>
            </a:r>
            <a:r>
              <a:rPr lang="ru-RU" sz="2800" b="1" dirty="0" smtClean="0"/>
              <a:t>:</a:t>
            </a:r>
            <a:endParaRPr lang="ru-RU" sz="2800" b="1" dirty="0"/>
          </a:p>
          <a:p>
            <a:pPr>
              <a:buNone/>
            </a:pPr>
            <a:r>
              <a:rPr lang="ru-RU" dirty="0" smtClean="0"/>
              <a:t>• совершенствование </a:t>
            </a:r>
            <a:r>
              <a:rPr lang="ru-RU" b="1" dirty="0"/>
              <a:t>техники чтения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smtClean="0"/>
              <a:t>овладение </a:t>
            </a:r>
            <a:r>
              <a:rPr lang="ru-RU" b="1" dirty="0"/>
              <a:t>различными видами и типами чтения</a:t>
            </a:r>
            <a:r>
              <a:rPr lang="ru-RU" dirty="0"/>
              <a:t>: </a:t>
            </a:r>
            <a:r>
              <a:rPr lang="ru-RU" dirty="0" smtClean="0"/>
              <a:t>ознакомительным</a:t>
            </a:r>
            <a:r>
              <a:rPr lang="ru-RU" dirty="0"/>
              <a:t>, </a:t>
            </a:r>
            <a:r>
              <a:rPr lang="ru-RU" dirty="0" smtClean="0"/>
              <a:t>изучающим</a:t>
            </a:r>
            <a:r>
              <a:rPr lang="ru-RU" dirty="0"/>
              <a:t>, просмотровым, поисковым и выборочным; </a:t>
            </a:r>
            <a:r>
              <a:rPr lang="ru-RU" dirty="0" smtClean="0"/>
              <a:t>выразительным чтением</a:t>
            </a:r>
            <a:r>
              <a:rPr lang="ru-RU" dirty="0"/>
              <a:t>; коммуникативным чтением вслух и про себя; </a:t>
            </a:r>
            <a:r>
              <a:rPr lang="ru-RU" dirty="0" smtClean="0"/>
              <a:t>учебным </a:t>
            </a:r>
            <a:r>
              <a:rPr lang="ru-RU" dirty="0"/>
              <a:t>и </a:t>
            </a:r>
            <a:r>
              <a:rPr lang="ru-RU" dirty="0" smtClean="0"/>
              <a:t>самостоятельным </a:t>
            </a:r>
            <a:r>
              <a:rPr lang="ru-RU" dirty="0"/>
              <a:t>чтением; 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smtClean="0"/>
              <a:t>овладение </a:t>
            </a:r>
            <a:r>
              <a:rPr lang="ru-RU" dirty="0"/>
              <a:t>основными </a:t>
            </a:r>
            <a:r>
              <a:rPr lang="ru-RU" b="1" dirty="0"/>
              <a:t>стратегиями чтения </a:t>
            </a:r>
            <a:r>
              <a:rPr lang="ru-RU" dirty="0" smtClean="0"/>
              <a:t>художественных </a:t>
            </a:r>
            <a:r>
              <a:rPr lang="ru-RU" dirty="0"/>
              <a:t>и других видов </a:t>
            </a:r>
            <a:r>
              <a:rPr lang="ru-RU" dirty="0" smtClean="0"/>
              <a:t>текстов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ru-RU" dirty="0"/>
              <a:t>• </a:t>
            </a:r>
            <a:r>
              <a:rPr lang="ru-RU" dirty="0" smtClean="0"/>
              <a:t>выбор </a:t>
            </a:r>
            <a:r>
              <a:rPr lang="ru-RU" dirty="0"/>
              <a:t>стратегии чтения, отвечающей конкретной </a:t>
            </a:r>
            <a:r>
              <a:rPr lang="ru-RU" dirty="0" smtClean="0"/>
              <a:t>учебной </a:t>
            </a:r>
            <a:r>
              <a:rPr lang="ru-RU" dirty="0"/>
              <a:t>задаче.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072494" cy="939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2700" b="1" dirty="0" smtClean="0"/>
              <a:t>На </a:t>
            </a:r>
            <a:r>
              <a:rPr lang="ru-RU" sz="2700" b="1" dirty="0" smtClean="0"/>
              <a:t>этапе поиска информации и понимания прочитанного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- ориентироваться </a:t>
            </a:r>
            <a:r>
              <a:rPr lang="ru-RU" sz="1600" b="1" dirty="0"/>
              <a:t>в содержании текста и понимать </a:t>
            </a:r>
            <a:r>
              <a:rPr lang="ru-RU" sz="1600" b="1" dirty="0" smtClean="0"/>
              <a:t>его </a:t>
            </a:r>
            <a:r>
              <a:rPr lang="ru-RU" sz="1600" b="1" dirty="0"/>
              <a:t>целостный смысл:</a:t>
            </a:r>
          </a:p>
          <a:p>
            <a:pPr algn="just">
              <a:buNone/>
            </a:pPr>
            <a:r>
              <a:rPr lang="ru-RU" sz="1600" b="1" dirty="0" smtClean="0"/>
              <a:t>      -  </a:t>
            </a:r>
            <a:r>
              <a:rPr lang="ru-RU" sz="1600" b="1" dirty="0"/>
              <a:t>определять главную тему, общую цель или </a:t>
            </a:r>
            <a:r>
              <a:rPr lang="ru-RU" sz="1600" b="1" dirty="0" smtClean="0"/>
              <a:t>назначение текста</a:t>
            </a:r>
            <a:r>
              <a:rPr lang="ru-RU" sz="1600" b="1" dirty="0"/>
              <a:t>;</a:t>
            </a:r>
          </a:p>
          <a:p>
            <a:pPr algn="just">
              <a:buNone/>
            </a:pPr>
            <a:r>
              <a:rPr lang="ru-RU" sz="1600" b="1" dirty="0" smtClean="0"/>
              <a:t>     -  </a:t>
            </a:r>
            <a:r>
              <a:rPr lang="ru-RU" sz="1600" b="1" dirty="0"/>
              <a:t>выбирать из текста или придумать заголовок, </a:t>
            </a:r>
            <a:r>
              <a:rPr lang="ru-RU" sz="1600" b="1" dirty="0" smtClean="0"/>
              <a:t>соответствующий </a:t>
            </a:r>
            <a:r>
              <a:rPr lang="ru-RU" sz="1600" b="1" dirty="0"/>
              <a:t>содержанию </a:t>
            </a:r>
            <a:r>
              <a:rPr lang="ru-RU" sz="1600" b="1" dirty="0" smtClean="0"/>
              <a:t> и </a:t>
            </a:r>
            <a:r>
              <a:rPr lang="ru-RU" sz="1600" b="1" dirty="0"/>
              <a:t>общему смыслу текста;</a:t>
            </a:r>
          </a:p>
          <a:p>
            <a:pPr algn="just">
              <a:buNone/>
            </a:pPr>
            <a:r>
              <a:rPr lang="ru-RU" sz="1600" b="1" dirty="0" smtClean="0"/>
              <a:t>      - </a:t>
            </a:r>
            <a:r>
              <a:rPr lang="ru-RU" sz="1600" b="1" dirty="0"/>
              <a:t>предвосхищать содержание </a:t>
            </a:r>
            <a:r>
              <a:rPr lang="ru-RU" sz="1600" b="1" dirty="0" smtClean="0"/>
              <a:t>текста по </a:t>
            </a:r>
            <a:r>
              <a:rPr lang="ru-RU" sz="1600" b="1" dirty="0"/>
              <a:t>заголовку и с </a:t>
            </a:r>
            <a:r>
              <a:rPr lang="ru-RU" sz="1600" b="1" dirty="0" smtClean="0"/>
              <a:t>опорой </a:t>
            </a:r>
            <a:r>
              <a:rPr lang="ru-RU" sz="1600" b="1" dirty="0"/>
              <a:t>на предыдущий опыт;</a:t>
            </a:r>
          </a:p>
          <a:p>
            <a:pPr algn="just">
              <a:buNone/>
            </a:pPr>
            <a:r>
              <a:rPr lang="ru-RU" sz="1600" b="1" dirty="0" smtClean="0"/>
              <a:t>    -  </a:t>
            </a:r>
            <a:r>
              <a:rPr lang="ru-RU" sz="1600" b="1" dirty="0"/>
              <a:t>объяснять порядок </a:t>
            </a:r>
            <a:r>
              <a:rPr lang="ru-RU" sz="1600" b="1" dirty="0" smtClean="0"/>
              <a:t>частей, </a:t>
            </a:r>
            <a:r>
              <a:rPr lang="ru-RU" sz="1600" b="1" dirty="0"/>
              <a:t>содержащихся </a:t>
            </a:r>
            <a:r>
              <a:rPr lang="ru-RU" sz="1600" b="1" dirty="0" smtClean="0"/>
              <a:t>в </a:t>
            </a:r>
            <a:r>
              <a:rPr lang="ru-RU" sz="1600" b="1" dirty="0"/>
              <a:t>тексте;</a:t>
            </a:r>
          </a:p>
          <a:p>
            <a:pPr algn="just">
              <a:buNone/>
            </a:pPr>
            <a:r>
              <a:rPr lang="ru-RU" sz="1600" b="1" dirty="0" smtClean="0"/>
              <a:t>    - </a:t>
            </a:r>
            <a:r>
              <a:rPr lang="ru-RU" sz="1600" b="1" dirty="0" smtClean="0"/>
              <a:t>обнаруживать </a:t>
            </a:r>
            <a:r>
              <a:rPr lang="ru-RU" sz="1600" b="1" dirty="0"/>
              <a:t>соответствие между частью текста и </a:t>
            </a:r>
            <a:r>
              <a:rPr lang="ru-RU" sz="1600" b="1" dirty="0" smtClean="0"/>
              <a:t>его общей </a:t>
            </a:r>
            <a:r>
              <a:rPr lang="ru-RU" sz="1600" b="1" dirty="0"/>
              <a:t>идеей, </a:t>
            </a:r>
            <a:r>
              <a:rPr lang="ru-RU" sz="1600" b="1" dirty="0" smtClean="0"/>
              <a:t>сформулированной </a:t>
            </a:r>
            <a:r>
              <a:rPr lang="ru-RU" sz="1600" b="1" dirty="0"/>
              <a:t>вопросом, </a:t>
            </a:r>
          </a:p>
          <a:p>
            <a:pPr algn="just">
              <a:buNone/>
            </a:pPr>
            <a:r>
              <a:rPr lang="ru-RU" sz="1600" b="1" dirty="0" smtClean="0"/>
              <a:t>    </a:t>
            </a:r>
            <a:r>
              <a:rPr lang="ru-RU" sz="1600" b="1" dirty="0" smtClean="0"/>
              <a:t>- находить </a:t>
            </a:r>
            <a:r>
              <a:rPr lang="ru-RU" sz="1600" b="1" dirty="0"/>
              <a:t>в тексте требуемую информацию (</a:t>
            </a:r>
            <a:r>
              <a:rPr lang="ru-RU" sz="1600" b="1" dirty="0" smtClean="0"/>
              <a:t>пробегать текст глазами), </a:t>
            </a:r>
            <a:endParaRPr lang="ru-RU" sz="1600" b="1" dirty="0"/>
          </a:p>
          <a:p>
            <a:pPr algn="just">
              <a:buNone/>
            </a:pPr>
            <a:r>
              <a:rPr lang="ru-RU" sz="1600" b="1" dirty="0" smtClean="0"/>
              <a:t>    -  </a:t>
            </a:r>
            <a:r>
              <a:rPr lang="ru-RU" sz="1600" b="1" dirty="0"/>
              <a:t>решать учебно-познавательные и </a:t>
            </a:r>
            <a:r>
              <a:rPr lang="ru-RU" sz="1600" b="1" dirty="0" smtClean="0"/>
              <a:t>учебно-практические </a:t>
            </a:r>
            <a:r>
              <a:rPr lang="ru-RU" sz="1600" b="1" dirty="0"/>
              <a:t>задачи, требующие </a:t>
            </a:r>
            <a:r>
              <a:rPr lang="ru-RU" sz="1600" b="1" dirty="0" smtClean="0"/>
              <a:t>полного </a:t>
            </a:r>
            <a:r>
              <a:rPr lang="ru-RU" sz="1600" b="1" dirty="0"/>
              <a:t>и критического понимания текста: </a:t>
            </a:r>
          </a:p>
          <a:p>
            <a:pPr algn="just">
              <a:buNone/>
            </a:pPr>
            <a:r>
              <a:rPr lang="ru-RU" sz="1600" b="1" dirty="0" smtClean="0"/>
              <a:t>    - </a:t>
            </a:r>
            <a:r>
              <a:rPr lang="ru-RU" sz="1600" b="1" dirty="0"/>
              <a:t>выделять не только главную, но и избыточную </a:t>
            </a:r>
            <a:r>
              <a:rPr lang="ru-RU" sz="1600" b="1" dirty="0" smtClean="0"/>
              <a:t>информацию</a:t>
            </a:r>
            <a:r>
              <a:rPr lang="ru-RU" sz="1600" b="1" dirty="0"/>
              <a:t>; </a:t>
            </a:r>
          </a:p>
          <a:p>
            <a:pPr algn="just">
              <a:buNone/>
            </a:pPr>
            <a:r>
              <a:rPr lang="ru-RU" sz="1600" b="1" dirty="0" smtClean="0"/>
              <a:t>   - </a:t>
            </a:r>
            <a:r>
              <a:rPr lang="ru-RU" sz="1600" b="1" dirty="0"/>
              <a:t>сопоставлять разные точки зрения и разные </a:t>
            </a:r>
            <a:r>
              <a:rPr lang="ru-RU" sz="1600" b="1" dirty="0" smtClean="0"/>
              <a:t>источники </a:t>
            </a:r>
            <a:r>
              <a:rPr lang="ru-RU" sz="1600" b="1" dirty="0"/>
              <a:t>информации по </a:t>
            </a:r>
            <a:r>
              <a:rPr lang="ru-RU" sz="1600" b="1" dirty="0" smtClean="0"/>
              <a:t> заданной </a:t>
            </a:r>
            <a:r>
              <a:rPr lang="ru-RU" sz="1600" b="1" dirty="0"/>
              <a:t>теме; </a:t>
            </a:r>
          </a:p>
          <a:p>
            <a:pPr algn="just">
              <a:buNone/>
            </a:pPr>
            <a:r>
              <a:rPr lang="ru-RU" sz="1600" b="1" dirty="0" smtClean="0"/>
              <a:t>   -выполнять </a:t>
            </a:r>
            <a:r>
              <a:rPr lang="ru-RU" sz="1600" b="1" dirty="0"/>
              <a:t>смысловое свёртывание выделенных фактов </a:t>
            </a:r>
            <a:r>
              <a:rPr lang="ru-RU" sz="1600" b="1" dirty="0" smtClean="0"/>
              <a:t> и </a:t>
            </a:r>
            <a:r>
              <a:rPr lang="ru-RU" sz="1600" b="1" dirty="0"/>
              <a:t>мыслей; </a:t>
            </a:r>
          </a:p>
          <a:p>
            <a:pPr algn="just">
              <a:buNone/>
            </a:pPr>
            <a:r>
              <a:rPr lang="ru-RU" sz="1600" b="1" dirty="0" smtClean="0"/>
              <a:t>   -формировать </a:t>
            </a:r>
            <a:r>
              <a:rPr lang="ru-RU" sz="1600" b="1" dirty="0"/>
              <a:t>на основе текста систему аргументов (</a:t>
            </a:r>
            <a:r>
              <a:rPr lang="ru-RU" sz="1600" b="1" dirty="0" smtClean="0"/>
              <a:t>доводов</a:t>
            </a:r>
            <a:r>
              <a:rPr lang="ru-RU" sz="1600" b="1" dirty="0"/>
              <a:t>) для </a:t>
            </a:r>
            <a:r>
              <a:rPr lang="ru-RU" sz="1600" b="1" dirty="0" smtClean="0"/>
              <a:t> обоснования </a:t>
            </a:r>
            <a:r>
              <a:rPr lang="ru-RU" sz="1600" b="1" dirty="0"/>
              <a:t>определённой позиции; </a:t>
            </a:r>
          </a:p>
          <a:p>
            <a:pPr algn="just">
              <a:buNone/>
            </a:pPr>
            <a:r>
              <a:rPr lang="ru-RU" sz="1600" b="1" dirty="0" smtClean="0"/>
              <a:t>   -понимать </a:t>
            </a:r>
            <a:r>
              <a:rPr lang="ru-RU" sz="1600" b="1" dirty="0"/>
              <a:t>душевное состояние персонажей текста, </a:t>
            </a:r>
            <a:r>
              <a:rPr lang="ru-RU" sz="1600" b="1" dirty="0" smtClean="0"/>
              <a:t>сопереживать </a:t>
            </a:r>
            <a:r>
              <a:rPr lang="ru-RU" sz="1600" b="1" dirty="0"/>
              <a:t>им. </a:t>
            </a:r>
          </a:p>
          <a:p>
            <a:endParaRPr lang="ru-RU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этапе преобразования и интерпретации информац</a:t>
            </a:r>
            <a:r>
              <a:rPr lang="ru-RU" sz="2400" b="1" dirty="0" smtClean="0"/>
              <a:t>ии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- структурировать </a:t>
            </a:r>
            <a:r>
              <a:rPr lang="ru-RU" dirty="0"/>
              <a:t>текст, используя нумерацию </a:t>
            </a:r>
            <a:r>
              <a:rPr lang="ru-RU" dirty="0" smtClean="0"/>
              <a:t>страниц</a:t>
            </a:r>
            <a:r>
              <a:rPr lang="ru-RU" dirty="0"/>
              <a:t>, списки, ссылки, </a:t>
            </a:r>
            <a:r>
              <a:rPr lang="ru-RU" dirty="0" smtClean="0"/>
              <a:t>оглавление</a:t>
            </a:r>
            <a:r>
              <a:rPr lang="ru-RU" dirty="0"/>
              <a:t>; проводить проверку правописания; </a:t>
            </a:r>
            <a:r>
              <a:rPr lang="ru-RU" dirty="0" smtClean="0"/>
              <a:t>использовать </a:t>
            </a:r>
            <a:r>
              <a:rPr lang="ru-RU" dirty="0"/>
              <a:t>в тексте таблицы, </a:t>
            </a:r>
            <a:r>
              <a:rPr lang="ru-RU" dirty="0" smtClean="0"/>
              <a:t>изображения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ru-RU" dirty="0" smtClean="0"/>
              <a:t>   -  </a:t>
            </a:r>
            <a:r>
              <a:rPr lang="ru-RU" dirty="0"/>
              <a:t>преобразовывать текст, используя новые формы </a:t>
            </a:r>
            <a:r>
              <a:rPr lang="ru-RU" dirty="0" smtClean="0"/>
              <a:t>представления </a:t>
            </a:r>
            <a:r>
              <a:rPr lang="ru-RU" dirty="0"/>
              <a:t>информации: </a:t>
            </a:r>
            <a:r>
              <a:rPr lang="ru-RU" dirty="0" smtClean="0"/>
              <a:t>формулы</a:t>
            </a:r>
            <a:r>
              <a:rPr lang="ru-RU" dirty="0"/>
              <a:t>, графики, диаграммы, таблицы (в том числе </a:t>
            </a:r>
            <a:r>
              <a:rPr lang="ru-RU" dirty="0" smtClean="0"/>
              <a:t>динамические</a:t>
            </a:r>
            <a:r>
              <a:rPr lang="ru-RU" dirty="0"/>
              <a:t>, электронные, в </a:t>
            </a:r>
            <a:r>
              <a:rPr lang="ru-RU" dirty="0" smtClean="0"/>
              <a:t>частности </a:t>
            </a:r>
            <a:r>
              <a:rPr lang="ru-RU" dirty="0"/>
              <a:t>в практических задачах), переходить от </a:t>
            </a:r>
            <a:r>
              <a:rPr lang="ru-RU" dirty="0" smtClean="0"/>
              <a:t>одного </a:t>
            </a:r>
            <a:r>
              <a:rPr lang="ru-RU" dirty="0"/>
              <a:t>представления данных к </a:t>
            </a:r>
            <a:r>
              <a:rPr lang="ru-RU" dirty="0" smtClean="0"/>
              <a:t>другому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- интерпретировать </a:t>
            </a:r>
            <a:r>
              <a:rPr lang="ru-RU" dirty="0"/>
              <a:t>текст:</a:t>
            </a:r>
          </a:p>
          <a:p>
            <a:pPr>
              <a:buNone/>
            </a:pPr>
            <a:r>
              <a:rPr lang="ru-RU" dirty="0" smtClean="0"/>
              <a:t>   -сравнивать </a:t>
            </a:r>
            <a:r>
              <a:rPr lang="ru-RU" dirty="0"/>
              <a:t>и противопоставлять заключённую в </a:t>
            </a:r>
            <a:r>
              <a:rPr lang="ru-RU" dirty="0" smtClean="0"/>
              <a:t>текст е </a:t>
            </a:r>
            <a:r>
              <a:rPr lang="ru-RU" dirty="0"/>
              <a:t>информацию разного </a:t>
            </a:r>
            <a:r>
              <a:rPr lang="ru-RU" dirty="0" smtClean="0"/>
              <a:t>характера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dirty="0"/>
              <a:t>обнаруживать в тексте доводы в подтверждение </a:t>
            </a:r>
            <a:r>
              <a:rPr lang="ru-RU" dirty="0" smtClean="0"/>
              <a:t>выдвинутых </a:t>
            </a:r>
            <a:r>
              <a:rPr lang="ru-RU" dirty="0"/>
              <a:t>тезисов;</a:t>
            </a:r>
          </a:p>
          <a:p>
            <a:pPr>
              <a:buNone/>
            </a:pPr>
            <a:r>
              <a:rPr lang="ru-RU" dirty="0" smtClean="0"/>
              <a:t>    - делать </a:t>
            </a:r>
            <a:r>
              <a:rPr lang="ru-RU" dirty="0"/>
              <a:t>выводы из сформулированных посылок;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/>
              <a:t>выводить заключение о намерении автора или главной</a:t>
            </a:r>
          </a:p>
          <a:p>
            <a:pPr>
              <a:buNone/>
            </a:pPr>
            <a:r>
              <a:rPr lang="ru-RU" dirty="0"/>
              <a:t>мысли </a:t>
            </a:r>
            <a:r>
              <a:rPr lang="ru-RU" dirty="0" smtClean="0"/>
              <a:t>текста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Оценивая информацию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 - откликаться </a:t>
            </a:r>
            <a:r>
              <a:rPr lang="ru-RU" sz="1600" dirty="0"/>
              <a:t>на содержание текста: </a:t>
            </a:r>
          </a:p>
          <a:p>
            <a:pPr>
              <a:buNone/>
            </a:pPr>
            <a:r>
              <a:rPr lang="ru-RU" sz="1600" dirty="0" smtClean="0"/>
              <a:t>  - связывать </a:t>
            </a:r>
            <a:r>
              <a:rPr lang="ru-RU" sz="1600" dirty="0"/>
              <a:t>информацию, обнаруженную в тексте, со </a:t>
            </a:r>
            <a:r>
              <a:rPr lang="ru-RU" sz="1600" dirty="0" smtClean="0"/>
              <a:t>знаниями </a:t>
            </a:r>
            <a:r>
              <a:rPr lang="ru-RU" sz="1600" dirty="0"/>
              <a:t>из других </a:t>
            </a:r>
            <a:r>
              <a:rPr lang="ru-RU" sz="1600" dirty="0" smtClean="0"/>
              <a:t>источников</a:t>
            </a:r>
            <a:r>
              <a:rPr lang="ru-RU" sz="1600" dirty="0"/>
              <a:t>; </a:t>
            </a:r>
          </a:p>
          <a:p>
            <a:pPr>
              <a:buNone/>
            </a:pPr>
            <a:r>
              <a:rPr lang="ru-RU" sz="1600" dirty="0" smtClean="0"/>
              <a:t>  -  </a:t>
            </a:r>
            <a:r>
              <a:rPr lang="ru-RU" sz="1600" dirty="0"/>
              <a:t>оценивать утверждения, сделанные в тексте, исходя </a:t>
            </a:r>
            <a:r>
              <a:rPr lang="ru-RU" sz="1600" dirty="0" smtClean="0"/>
              <a:t>из </a:t>
            </a:r>
            <a:r>
              <a:rPr lang="ru-RU" sz="1600" dirty="0"/>
              <a:t>своих представлений </a:t>
            </a:r>
            <a:r>
              <a:rPr lang="ru-RU" sz="1600" dirty="0" smtClean="0"/>
              <a:t>о </a:t>
            </a:r>
            <a:r>
              <a:rPr lang="ru-RU" sz="1600" dirty="0"/>
              <a:t>мире; </a:t>
            </a:r>
          </a:p>
          <a:p>
            <a:pPr>
              <a:buNone/>
            </a:pPr>
            <a:r>
              <a:rPr lang="ru-RU" sz="1600" dirty="0" smtClean="0"/>
              <a:t>  -  </a:t>
            </a:r>
            <a:r>
              <a:rPr lang="ru-RU" sz="1600" dirty="0"/>
              <a:t>находить доводы в защиту своей точки зрения;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- откликаться </a:t>
            </a:r>
            <a:r>
              <a:rPr lang="ru-RU" sz="1600" dirty="0"/>
              <a:t>на форму текста: оценивать не только </a:t>
            </a:r>
            <a:r>
              <a:rPr lang="ru-RU" sz="1600" dirty="0" smtClean="0"/>
              <a:t>содержание </a:t>
            </a:r>
            <a:r>
              <a:rPr lang="ru-RU" sz="1600" dirty="0"/>
              <a:t>текста, но и его </a:t>
            </a:r>
            <a:r>
              <a:rPr lang="ru-RU" sz="1600" dirty="0" smtClean="0"/>
              <a:t>форму</a:t>
            </a:r>
            <a:r>
              <a:rPr lang="ru-RU" sz="1600" dirty="0"/>
              <a:t>, а в целом — мастерство его исполнения; </a:t>
            </a:r>
          </a:p>
          <a:p>
            <a:pPr>
              <a:buNone/>
            </a:pPr>
            <a:r>
              <a:rPr lang="ru-RU" sz="1600" dirty="0" smtClean="0"/>
              <a:t> -  </a:t>
            </a:r>
            <a:r>
              <a:rPr lang="ru-RU" sz="1600" dirty="0"/>
              <a:t>на основе имеющихся знаний, жизненного опыта </a:t>
            </a:r>
            <a:r>
              <a:rPr lang="ru-RU" sz="1600" dirty="0" smtClean="0"/>
              <a:t>подвергать </a:t>
            </a:r>
            <a:r>
              <a:rPr lang="ru-RU" sz="1600" dirty="0"/>
              <a:t>сомнению </a:t>
            </a:r>
          </a:p>
          <a:p>
            <a:pPr>
              <a:buNone/>
            </a:pPr>
            <a:r>
              <a:rPr lang="ru-RU" sz="1600" dirty="0" smtClean="0"/>
              <a:t> - достоверность </a:t>
            </a:r>
            <a:r>
              <a:rPr lang="ru-RU" sz="1600" dirty="0"/>
              <a:t>имеющейся информации, обнаруживать </a:t>
            </a:r>
            <a:r>
              <a:rPr lang="ru-RU" sz="1600" dirty="0" smtClean="0"/>
              <a:t>недостоверность </a:t>
            </a:r>
            <a:endParaRPr lang="ru-RU" sz="1600" dirty="0"/>
          </a:p>
          <a:p>
            <a:pPr>
              <a:buNone/>
            </a:pPr>
            <a:r>
              <a:rPr lang="ru-RU" sz="1600" dirty="0" smtClean="0"/>
              <a:t> - получаемой </a:t>
            </a:r>
            <a:r>
              <a:rPr lang="ru-RU" sz="1600" dirty="0"/>
              <a:t>информации, пробелы в информации и </a:t>
            </a:r>
            <a:r>
              <a:rPr lang="ru-RU" sz="1600" dirty="0" smtClean="0"/>
              <a:t>находить </a:t>
            </a:r>
            <a:r>
              <a:rPr lang="ru-RU" sz="1600" dirty="0"/>
              <a:t>пути восполнения </a:t>
            </a:r>
            <a:r>
              <a:rPr lang="ru-RU" sz="1600" dirty="0" smtClean="0"/>
              <a:t>этих </a:t>
            </a:r>
            <a:r>
              <a:rPr lang="ru-RU" sz="1600" dirty="0"/>
              <a:t>пробелов; </a:t>
            </a:r>
          </a:p>
          <a:p>
            <a:pPr>
              <a:buNone/>
            </a:pPr>
            <a:r>
              <a:rPr lang="ru-RU" sz="1600" dirty="0" smtClean="0"/>
              <a:t>-  </a:t>
            </a:r>
            <a:r>
              <a:rPr lang="ru-RU" sz="1600" dirty="0"/>
              <a:t>в процессе работы с одним или несколькими </a:t>
            </a:r>
            <a:r>
              <a:rPr lang="ru-RU" sz="1600" dirty="0" smtClean="0"/>
              <a:t>источниками </a:t>
            </a:r>
            <a:r>
              <a:rPr lang="ru-RU" sz="1600" dirty="0"/>
              <a:t>выявлять </a:t>
            </a:r>
            <a:r>
              <a:rPr lang="ru-RU" sz="1600" dirty="0" smtClean="0"/>
              <a:t>содержащуюся </a:t>
            </a:r>
            <a:r>
              <a:rPr lang="ru-RU" sz="1600" dirty="0"/>
              <a:t>в них противоречивую, конфликтную </a:t>
            </a:r>
            <a:r>
              <a:rPr lang="ru-RU" sz="1600" dirty="0" smtClean="0"/>
              <a:t>информацию</a:t>
            </a:r>
            <a:r>
              <a:rPr lang="ru-RU" sz="1600" dirty="0"/>
              <a:t>; </a:t>
            </a:r>
          </a:p>
          <a:p>
            <a:pPr>
              <a:buNone/>
            </a:pPr>
            <a:r>
              <a:rPr lang="ru-RU" sz="1600" dirty="0" smtClean="0"/>
              <a:t>-  </a:t>
            </a:r>
            <a:r>
              <a:rPr lang="ru-RU" sz="1600" dirty="0"/>
              <a:t>использовать полученный опыт восприятия </a:t>
            </a:r>
            <a:r>
              <a:rPr lang="ru-RU" sz="1600" dirty="0" smtClean="0"/>
              <a:t>информационных </a:t>
            </a:r>
            <a:r>
              <a:rPr lang="ru-RU" sz="1600" dirty="0"/>
              <a:t>объектов для </a:t>
            </a:r>
            <a:r>
              <a:rPr lang="ru-RU" sz="1600" dirty="0" smtClean="0"/>
              <a:t>обогащения </a:t>
            </a:r>
            <a:r>
              <a:rPr lang="ru-RU" sz="1600" dirty="0"/>
              <a:t>чувственного опыта, высказывать </a:t>
            </a:r>
            <a:r>
              <a:rPr lang="ru-RU" sz="1600" dirty="0" smtClean="0"/>
              <a:t>оценочные </a:t>
            </a:r>
            <a:r>
              <a:rPr lang="ru-RU" sz="1600" dirty="0"/>
              <a:t>суждения и свою точку </a:t>
            </a:r>
          </a:p>
          <a:p>
            <a:pPr>
              <a:buNone/>
            </a:pPr>
            <a:r>
              <a:rPr lang="ru-RU" sz="1600" dirty="0"/>
              <a:t>зрения о полученном сообщении (прочитанном тексте).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Виды текстовой информации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Понимание текста </a:t>
            </a:r>
            <a:r>
              <a:rPr lang="ru-RU" dirty="0"/>
              <a:t>– это вычитывание разных видов текстовой </a:t>
            </a:r>
            <a:r>
              <a:rPr lang="ru-RU" dirty="0" smtClean="0"/>
              <a:t>информации</a:t>
            </a:r>
            <a:r>
              <a:rPr lang="ru-RU" dirty="0"/>
              <a:t>: </a:t>
            </a:r>
            <a:r>
              <a:rPr lang="ru-RU" dirty="0" err="1"/>
              <a:t>фактуальной</a:t>
            </a:r>
            <a:r>
              <a:rPr lang="ru-RU" dirty="0"/>
              <a:t>, </a:t>
            </a:r>
            <a:r>
              <a:rPr lang="ru-RU" dirty="0" err="1" smtClean="0"/>
              <a:t>подтекстовой</a:t>
            </a:r>
            <a:r>
              <a:rPr lang="ru-RU" dirty="0"/>
              <a:t>, концептуальной. </a:t>
            </a:r>
          </a:p>
          <a:p>
            <a:r>
              <a:rPr lang="ru-RU" dirty="0" err="1"/>
              <a:t>Фактуальную</a:t>
            </a:r>
            <a:r>
              <a:rPr lang="ru-RU" dirty="0"/>
              <a:t> информацию составляет описание событий</a:t>
            </a:r>
            <a:r>
              <a:rPr lang="ru-RU" dirty="0" smtClean="0"/>
              <a:t>, героев</a:t>
            </a:r>
            <a:r>
              <a:rPr lang="ru-RU" dirty="0"/>
              <a:t>, места и </a:t>
            </a:r>
            <a:r>
              <a:rPr lang="ru-RU" dirty="0" smtClean="0"/>
              <a:t>времени </a:t>
            </a:r>
            <a:r>
              <a:rPr lang="ru-RU" dirty="0"/>
              <a:t>действия и т.д. </a:t>
            </a:r>
          </a:p>
          <a:p>
            <a:r>
              <a:rPr lang="ru-RU" dirty="0" err="1"/>
              <a:t>Подтекстовая</a:t>
            </a:r>
            <a:r>
              <a:rPr lang="ru-RU" dirty="0"/>
              <a:t> информация напрямую не выражена в </a:t>
            </a:r>
            <a:r>
              <a:rPr lang="ru-RU" dirty="0" smtClean="0"/>
              <a:t>словах</a:t>
            </a:r>
            <a:r>
              <a:rPr lang="ru-RU" dirty="0"/>
              <a:t>. Она содержится в </a:t>
            </a:r>
            <a:r>
              <a:rPr lang="ru-RU" dirty="0" smtClean="0"/>
              <a:t>текстовых </a:t>
            </a:r>
            <a:r>
              <a:rPr lang="ru-RU" dirty="0"/>
              <a:t>«скважинах» (пропусках, которые читатель </a:t>
            </a:r>
            <a:r>
              <a:rPr lang="ru-RU" dirty="0" smtClean="0"/>
              <a:t>заполняет</a:t>
            </a:r>
            <a:r>
              <a:rPr lang="ru-RU" dirty="0"/>
              <a:t>, опираясь на </a:t>
            </a:r>
            <a:r>
              <a:rPr lang="ru-RU" dirty="0" smtClean="0"/>
              <a:t>имеющиеся </a:t>
            </a:r>
            <a:r>
              <a:rPr lang="ru-RU" dirty="0"/>
              <a:t>знания, опыт), в словах-образах (</a:t>
            </a:r>
            <a:r>
              <a:rPr lang="ru-RU" dirty="0" smtClean="0"/>
              <a:t>художественных </a:t>
            </a:r>
            <a:r>
              <a:rPr lang="ru-RU" dirty="0"/>
              <a:t>средствах, терминах) </a:t>
            </a:r>
            <a:r>
              <a:rPr lang="ru-RU" dirty="0" smtClean="0"/>
              <a:t>и </a:t>
            </a:r>
            <a:r>
              <a:rPr lang="ru-RU" dirty="0"/>
              <a:t>т.д. </a:t>
            </a:r>
          </a:p>
          <a:p>
            <a:r>
              <a:rPr lang="ru-RU" dirty="0"/>
              <a:t>Под концептуальной информацией понимается система </a:t>
            </a:r>
            <a:r>
              <a:rPr lang="ru-RU" dirty="0" smtClean="0"/>
              <a:t>взглядов</a:t>
            </a:r>
            <a:r>
              <a:rPr lang="ru-RU" dirty="0"/>
              <a:t>, мыслей и </a:t>
            </a:r>
            <a:r>
              <a:rPr lang="ru-RU" dirty="0" smtClean="0"/>
              <a:t>чувств </a:t>
            </a:r>
            <a:r>
              <a:rPr lang="ru-RU" dirty="0"/>
              <a:t>автора, которые он отражает в тексте, </a:t>
            </a:r>
            <a:r>
              <a:rPr lang="ru-RU" dirty="0" smtClean="0"/>
              <a:t>рассчитывая </a:t>
            </a:r>
            <a:r>
              <a:rPr lang="ru-RU" dirty="0"/>
              <a:t>на ее </a:t>
            </a:r>
            <a:r>
              <a:rPr lang="ru-RU" dirty="0" smtClean="0"/>
              <a:t>восприятие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352</TotalTime>
  <Words>1962</Words>
  <Application>Microsoft Office PowerPoint</Application>
  <PresentationFormat>Экран (4:3)</PresentationFormat>
  <Paragraphs>240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Программа смыслового чтения на уроках родной ( русской литературы)</vt:lpstr>
      <vt:lpstr>Программа </vt:lpstr>
      <vt:lpstr>     Междисциплинарная программа «Основы смыслового чтения и работа с текстом»  - обязательный компонент основной       образовательной программы школы.  </vt:lpstr>
      <vt:lpstr>Ключевые понятия</vt:lpstr>
      <vt:lpstr>Планируемые результаты</vt:lpstr>
      <vt:lpstr>        На этапе поиска информации и понимания прочитанного</vt:lpstr>
      <vt:lpstr>На этапе преобразования и интерпретации информации</vt:lpstr>
      <vt:lpstr>Оценивая информацию </vt:lpstr>
      <vt:lpstr>Виды текстовой информации</vt:lpstr>
      <vt:lpstr>СХЕМА УРОВНЕЙ ГРАМОТНОСТИ ЧТЕНИЯ </vt:lpstr>
      <vt:lpstr>Слайд 11</vt:lpstr>
      <vt:lpstr>Слайд 12</vt:lpstr>
      <vt:lpstr>Слайд 13</vt:lpstr>
      <vt:lpstr>Слайд 14</vt:lpstr>
      <vt:lpstr>Мониторинг читательской грамотности</vt:lpstr>
      <vt:lpstr>Инструментарий для учителя – таксономия Б.Блума</vt:lpstr>
      <vt:lpstr>Технология «Стратегиальный подход к обучению чтению» Н.Н.Сметанниковой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49</cp:revision>
  <dcterms:created xsi:type="dcterms:W3CDTF">2017-11-27T08:09:42Z</dcterms:created>
  <dcterms:modified xsi:type="dcterms:W3CDTF">2017-11-29T08:52:13Z</dcterms:modified>
</cp:coreProperties>
</file>